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81" r:id="rId4"/>
    <p:sldId id="262" r:id="rId5"/>
    <p:sldId id="263" r:id="rId6"/>
    <p:sldId id="264" r:id="rId7"/>
    <p:sldId id="274" r:id="rId8"/>
    <p:sldId id="272" r:id="rId9"/>
    <p:sldId id="277" r:id="rId10"/>
    <p:sldId id="267" r:id="rId11"/>
    <p:sldId id="258" r:id="rId12"/>
    <p:sldId id="280" r:id="rId13"/>
    <p:sldId id="259" r:id="rId14"/>
    <p:sldId id="278" r:id="rId15"/>
    <p:sldId id="276" r:id="rId16"/>
    <p:sldId id="290" r:id="rId17"/>
    <p:sldId id="266" r:id="rId18"/>
    <p:sldId id="270" r:id="rId19"/>
    <p:sldId id="282" r:id="rId20"/>
    <p:sldId id="283" r:id="rId21"/>
    <p:sldId id="284" r:id="rId22"/>
    <p:sldId id="285" r:id="rId23"/>
    <p:sldId id="286" r:id="rId24"/>
    <p:sldId id="289" r:id="rId25"/>
    <p:sldId id="287" r:id="rId26"/>
    <p:sldId id="26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6D80-B587-48F8-A41E-C19F0FF0A6FE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F98B-8D18-48C5-B882-2DBA76318F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45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7F98B-8D18-48C5-B882-2DBA76318F1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7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7F98B-8D18-48C5-B882-2DBA76318F1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12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7F98B-8D18-48C5-B882-2DBA76318F1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2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7F98B-8D18-48C5-B882-2DBA76318F1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3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703F-B6A8-E3DA-D550-80F99E0DA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897FF4-A4E7-192B-71E6-8A8F96A2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648528-9E1F-3ECB-8AA2-9F362480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AEE9CC-4E55-3840-E496-09C5A28E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34F75-8747-0839-0B54-77FCF431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294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CC44C-47F3-8E33-18B3-BBCB1E29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DDAE70-9A45-E0B5-B2B5-2F8023539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8C7EA5-8286-0C8C-109B-B9B1225C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B58B20-8EFF-4CAA-8DC5-AD72464E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9F229-C9BF-5BD9-F70B-28E63BCC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99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B1BDF9-314C-2521-8836-7B8997B63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FB9C67-2260-78D6-5B5B-505CD79F8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F37093-486E-82E3-E849-1FAAFFED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6F4B7-FC77-1A0A-07D5-C64F00B5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4A59D-1801-89F9-5195-ADF3FFF3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1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0CAF0-AA25-5A61-A350-B8D80295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35543F-65F7-9407-2C9A-C03FEC61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5AB738-D34C-96BF-D060-D7BA798F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758EE5-AC37-4D9B-E306-74F03D0D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8AC5C-42DE-5E21-9BDD-270D8F2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9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E6F36-5CEB-E910-9CD6-0E88226D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BF7209-74B5-8DDE-F442-39ECF5D38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BCDE8-F75D-9896-11A1-AF0F2707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5078E-F272-A894-4AF1-3ACA6A6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78DEC7-4F7B-CD37-14FD-8F4AB7E0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9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F565E-DDF9-9BDC-2D5A-2FF03644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085DD-5020-C65A-E20A-AE74BB19D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58C0F9-3C35-35B4-F931-9173315C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6FA847-5B3D-B64B-C53E-C90E87E2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F272CA-D044-8F64-BDA0-443D7295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B1F93C-7CD9-0762-2735-7C57096E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16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97F3D-DA5A-A140-A776-16E65E09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F6220-2E17-68E9-A581-41053F08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E82F2F-136A-EDDF-F67B-6E7FD57EA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0617798-9F68-A81D-E08C-7FF16D1AA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A26218-376E-0E3F-8B7A-C82B91A0B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686D8BC-1E44-153F-4A7D-51D8797B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A806C9-7133-F46B-F739-361EE4A2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287192-5A9D-E7F8-942F-B9B9288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5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07B52-25F3-6944-9843-F134B355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3E8091-3116-C163-28EB-E7896C26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9257D1-9687-3DC4-5FFA-B937D824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4C0D8C-8AF8-DE66-458A-3D0BFD25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1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F4121D-0E7C-FD1A-D5D8-F012F4E3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EDE002-0F58-5CF2-B2AA-19191CBF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FE289D-DD1C-E891-1691-7E90B30F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221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3AEC1-A650-1517-A631-EAA17371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268BE0-3979-792C-409D-51D8ADB8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31E612-933B-E80C-E1DB-EC7F9D6BC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849230-BF37-F026-2D36-1FFF9125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AAE9A8-3296-E761-DE17-1D5415BC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D21798-8795-2497-54BA-0FC6E310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91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CACCD-EE35-9870-C92E-D0DD174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A53055-1542-DEA9-41D7-20ACF2AA5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853B71-9D81-2DA4-7F03-2A00510CD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191B31-4D3E-CA2E-85CB-FDBCA05C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3C8073-867D-68EF-4D1D-8933C586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8648A3-48C4-F88B-BE34-E56A7843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22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945D88-83C9-A154-C62D-240C06A4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85E795-7B2A-5966-64AB-EFBD9D026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D5126F-DD84-9ED3-3598-FD9ECDFF3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2DFDF-975A-4FFF-9602-C6A2E9801B07}" type="datetimeFigureOut">
              <a:rPr lang="it-IT" smtClean="0"/>
              <a:t>09/04/2024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410F8E-5F81-508E-7DDA-25D1CB250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7BD1C6-752D-27A2-B547-9A2AAD0F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E7891-CB59-4BD7-AFB2-6EC42EF0190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3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vote.ch/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dorarivista.it/articoli/noi-pochi-noi-felici-pochi-la-democrazia-e-le-ragioni-dell-astensionismo/" TargetMode="External"/><Relationship Id="rId2" Type="http://schemas.openxmlformats.org/officeDocument/2006/relationships/hyperlink" Target="https://www.treccani.it/magazine/atlante/geopolitica/Le_ragioni_dell_astensionism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tat.it/it/files/2023/04/Bes-2022.pdf" TargetMode="External"/><Relationship Id="rId5" Type="http://schemas.openxmlformats.org/officeDocument/2006/relationships/hyperlink" Target="https://www.riformeistituzionali.gov.it/media/1427/ebook-libro-bianco_02_05_22.pdf" TargetMode="External"/><Relationship Id="rId4" Type="http://schemas.openxmlformats.org/officeDocument/2006/relationships/hyperlink" Target="https://lavoce.info/archives/98157/lastensionismo-ha-radici-economich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60" name="Rectangle 19559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62" name="Freeform: Shape 19561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401E28-9043-EFA7-F020-154A14425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563039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Questa volta vado a votare!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7B6B49-61AB-D3F8-AD5B-D0A7BF445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5126462"/>
            <a:ext cx="11108637" cy="1473122"/>
          </a:xfrm>
        </p:spPr>
        <p:txBody>
          <a:bodyPr>
            <a:normAutofit fontScale="70000" lnSpcReduction="20000"/>
          </a:bodyPr>
          <a:lstStyle/>
          <a:p>
            <a:pPr algn="l"/>
            <a:endParaRPr lang="it-IT" sz="58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it-IT" sz="4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Cause dell’astensionismo e possibili soluzioni </a:t>
            </a:r>
          </a:p>
          <a:p>
            <a:pPr algn="l"/>
            <a:r>
              <a:rPr lang="it-IT" sz="3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Isis Fossombroni – </a:t>
            </a:r>
            <a:r>
              <a:rPr lang="it-IT" sz="3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a.s.</a:t>
            </a:r>
            <a:r>
              <a:rPr lang="it-IT" sz="3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2023/24</a:t>
            </a:r>
          </a:p>
        </p:txBody>
      </p:sp>
      <p:pic>
        <p:nvPicPr>
          <p:cNvPr id="1026" name="Picture 2" descr="Elezioni Europee 2024">
            <a:extLst>
              <a:ext uri="{FF2B5EF4-FFF2-40B4-BE49-F238E27FC236}">
                <a16:creationId xmlns:a16="http://schemas.microsoft.com/office/drawing/2014/main" id="{97112761-B02F-B585-1030-C780BDDA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9777" y="571811"/>
            <a:ext cx="6022546" cy="27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2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BFBE04-909C-1C9C-83DD-7AF6574DCF7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43627"/>
            <a:ext cx="10905066" cy="53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4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BC6771-3847-8762-EBEB-01E30C9B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La sfiducia nei partiti e nei corpi intermedi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A7194-1B27-EA67-3885-AAD1BC12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In Italia queste motivazioni sembrano essere le più influenti, 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con una generale sfiducia nei confronti dei partiti e delle istituzioni</a:t>
            </a:r>
            <a:r>
              <a:rPr lang="it-I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Lo </a:t>
            </a:r>
            <a:r>
              <a:rPr lang="it-IT" sz="200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dimostrano i dati dei Rapporto sul benessere equo e sostenibile (BES), che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ha una sezione dedicata alla politica e alle istituzioni in cui, fra le altre cose, tiene traccia della fiducia dei cittadini nei confronti di: partiti politici, parlamento, sistema giudiziario, istituzioni locali e forze dell’ordine.</a:t>
            </a:r>
          </a:p>
          <a:p>
            <a:endParaRPr lang="it-IT" sz="2000" dirty="0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790AFE43-B04E-2E23-6ED9-2C7098F33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458722"/>
            <a:ext cx="4788505" cy="3208298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C79D04-678A-4527-9BEA-A0E3BA11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L’effetto Tangentopoli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ED3490-17D8-1BD8-019B-8C5E15D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446643" cy="3917773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2000" dirty="0">
              <a:latin typeface="Palatino Linotype" panose="02040502050505030304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In effetti, in Italia, il calo dei numeri è coinciso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 con lo scandalo Tangentopoli e con la cosiddetta seconda repubblica.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Il grafico mostra, a partire dal ‘96, il progressivo aumento del «partito del non voto»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DF200E-44BA-2C93-D2A0-F9688B57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64" y="2155115"/>
            <a:ext cx="5875505" cy="344801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8" name="Rectangle 1742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0" name="Freeform: Shape 1742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796466-629C-BBC1-0099-184769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Largo ai….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6D2AE-EBA2-3FF7-8869-3996B3ED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Purtroppo, tra gli eletti nel nuovo Parlamento  sia la presenza di donne sia quella di giovani registra un arretramento, invertendo il trend positivo osservato nelle precedenti occasioni elettorali.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L’età media dei parlamentari sale a 51,4 anni dai 47,6 della XVIII legislatura (+3,8 anni).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La percentuale di donne scende al 33,7% (era il 35,4%). La presenza femminile si riduce nonostante le norme sull’equilibrio di genere previste dalla legge elettorale.         			</a:t>
            </a:r>
            <a:r>
              <a:rPr lang="it-IT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Rapporto BES 2023</a:t>
            </a:r>
          </a:p>
          <a:p>
            <a:pPr marL="0" indent="0">
              <a:buNone/>
            </a:pPr>
            <a:endParaRPr lang="it-IT" sz="2000" dirty="0">
              <a:latin typeface="Palatino Linotype" panose="02040502050505030304" pitchFamily="18" charset="0"/>
            </a:endParaRPr>
          </a:p>
        </p:txBody>
      </p:sp>
      <p:pic>
        <p:nvPicPr>
          <p:cNvPr id="17410" name="Picture 2" descr="Alle elezioni più social di sempre, voterà meno di un under-35 su due. Ecco  come è cresciuto (ancora) l'astensionismo tra i giovani - Open">
            <a:extLst>
              <a:ext uri="{FF2B5EF4-FFF2-40B4-BE49-F238E27FC236}">
                <a16:creationId xmlns:a16="http://schemas.microsoft.com/office/drawing/2014/main" id="{7EFD6FAE-32BD-6613-0C6C-21646BE2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r="6642"/>
          <a:stretch/>
        </p:blipFill>
        <p:spPr bwMode="auto">
          <a:xfrm>
            <a:off x="6756875" y="2184914"/>
            <a:ext cx="4713489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2" name="Freeform: Shape 1743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5" name="Rectangle 1333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7" name="Freeform: Shape 1333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A6A65A-FE99-DB67-7B19-9E72B228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Possibili cause: i fattori psicologici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58299E-6146-DBDF-4288-B1B2950A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 susseguirsi di una crisi (economica, energetica, pandemica) dopo l’altra, </a:t>
            </a:r>
          </a:p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la consapevolezza che il futuro sarà probabilmente più difficile di quanto lo è stato il passato, </a:t>
            </a:r>
          </a:p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la mancanza di grandi visioni per affrontare sfide epocali come il cambiamento climatico o la trasformazione digitale </a:t>
            </a:r>
          </a:p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portano ad aumentare </a:t>
            </a: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uno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stato di insoddisfazione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che non si lega più ad una volontà politica di cambiare le cose, ma piuttosto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alla rassegnazione e alla delusione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316" name="Picture 4" descr="Quali sono i meccanismi psicologici alla base delle scelte di voto?">
            <a:extLst>
              <a:ext uri="{FF2B5EF4-FFF2-40B4-BE49-F238E27FC236}">
                <a16:creationId xmlns:a16="http://schemas.microsoft.com/office/drawing/2014/main" id="{5D46871E-30B7-D5D9-AA89-EB631E24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0160" y="2783840"/>
            <a:ext cx="5537199" cy="22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9" name="Freeform: Shape 1333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La psicologia del voto: tra partecipazione e astensione | News | OPL -  Ordine psicologi Lombardia">
            <a:extLst>
              <a:ext uri="{FF2B5EF4-FFF2-40B4-BE49-F238E27FC236}">
                <a16:creationId xmlns:a16="http://schemas.microsoft.com/office/drawing/2014/main" id="{350D5C71-079C-4DD4-1012-9ABA682EE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91F09B-1478-C659-60A0-C255188B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Possibili cause: i fattori contingenti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3A404-A116-5352-3C49-8CFF52D51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Gli elettori tendono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 a partecipare solo alle tornate elettorali ritenute «più importanti»: generalmente l’affluenza è parecchio più alta alle elezioni politiche che alle amministrative e alle europee.</a:t>
            </a:r>
          </a:p>
          <a:p>
            <a:pPr marL="0" indent="0">
              <a:buNone/>
            </a:pPr>
            <a:endParaRPr lang="it-IT" sz="20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1778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3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6ECACDB-522F-7AE5-148A-0BCB1F3E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2650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0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Elezioni</a:t>
            </a:r>
            <a:r>
              <a:rPr lang="en-US" sz="4000" i="0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2024, In Italia il primo </a:t>
            </a:r>
            <a:r>
              <a:rPr lang="en-US" sz="4000" i="0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partito</a:t>
            </a:r>
            <a:r>
              <a:rPr lang="en-US" sz="4000" i="0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è </a:t>
            </a:r>
            <a:r>
              <a:rPr lang="en-US" sz="4000" i="0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quello</a:t>
            </a:r>
            <a:r>
              <a:rPr lang="en-US" sz="4000" i="0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sz="4000" i="0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degli</a:t>
            </a:r>
            <a:r>
              <a:rPr lang="en-US" sz="4000" i="0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sz="4000" i="0" kern="1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indecisi</a:t>
            </a:r>
            <a:br>
              <a:rPr lang="en-US" sz="3100" b="1" i="0" kern="1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C5985F-25C0-B71E-0477-CFBA27B7BD8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204" y="2405149"/>
            <a:ext cx="7377494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2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Freeform: Shape 15368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041F19-B860-BBCA-724D-CC15A3F8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8903433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Possibili cause: i fattori strutturali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99596A-6F59-CE5A-17F9-619B552C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4100"/>
            <a:ext cx="5126303" cy="3908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n Italia negli ultimi anni anche alcuni fattori strutturali sembrano essere diventati particolarmente importanti nella spiegazione dell’astensione, si pensi all’alta percentuale di anziani sul totale della popolazione o all’aumento degli studenti e dei lavoratori fuori sede.</a:t>
            </a:r>
          </a:p>
          <a:p>
            <a:pPr marL="0" indent="0">
              <a:buNone/>
            </a:pP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In Italia, il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 voto fuori sede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 verrà probabilmente sperimentato alle Europee di giugno</a:t>
            </a: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5371" name="Freeform: Shape 15370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362" name="Picture 2" descr="Io Voto Fuori Sede | The Good Lobby Italia">
            <a:extLst>
              <a:ext uri="{FF2B5EF4-FFF2-40B4-BE49-F238E27FC236}">
                <a16:creationId xmlns:a16="http://schemas.microsoft.com/office/drawing/2014/main" id="{6BCAD459-3C9B-CC8D-59A4-9AF9D9841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r="21461" b="2"/>
          <a:stretch/>
        </p:blipFill>
        <p:spPr bwMode="auto">
          <a:xfrm>
            <a:off x="7016376" y="2183362"/>
            <a:ext cx="4357896" cy="37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 voto di chi non vota: il complesso fenomeno dell'astensionismo -  Sociologicamente">
            <a:extLst>
              <a:ext uri="{FF2B5EF4-FFF2-40B4-BE49-F238E27FC236}">
                <a16:creationId xmlns:a16="http://schemas.microsoft.com/office/drawing/2014/main" id="{A98D8315-488F-7FCF-F2C4-A0EB09F35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" b="142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96F7A7-7B27-6EE2-E880-871EE230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</a:rPr>
              <a:t>Come </a:t>
            </a:r>
            <a:r>
              <a:rPr lang="en-US" sz="3600" dirty="0" err="1">
                <a:latin typeface="Palatino Linotype" panose="02040502050505030304" pitchFamily="18" charset="0"/>
              </a:rPr>
              <a:t>invertire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questa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tendenza</a:t>
            </a:r>
            <a:r>
              <a:rPr lang="en-US" sz="3600" dirty="0">
                <a:latin typeface="Palatino Linotype" panose="02040502050505030304" pitchFamily="18" charset="0"/>
              </a:rPr>
              <a:t>?</a:t>
            </a:r>
          </a:p>
        </p:txBody>
      </p:sp>
      <p:cxnSp>
        <p:nvCxnSpPr>
          <p:cNvPr id="4109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6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9" name="Rectangle 1844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Perché è necessario votare? - Infovercelli24.it">
            <a:extLst>
              <a:ext uri="{FF2B5EF4-FFF2-40B4-BE49-F238E27FC236}">
                <a16:creationId xmlns:a16="http://schemas.microsoft.com/office/drawing/2014/main" id="{AB2CD46F-8998-FCD6-DE14-194EBA3D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70" y="643467"/>
            <a:ext cx="2854700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1" name="Rectangle 1844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D5A0950-AFA5-4B7A-EAE9-7B8806648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1059384"/>
            <a:ext cx="3252903" cy="1650848"/>
          </a:xfrm>
          <a:prstGeom prst="rect">
            <a:avLst/>
          </a:prstGeom>
        </p:spPr>
      </p:pic>
      <p:sp>
        <p:nvSpPr>
          <p:cNvPr id="18483" name="Rectangle 1845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o vado a votare: passaparola">
            <a:extLst>
              <a:ext uri="{FF2B5EF4-FFF2-40B4-BE49-F238E27FC236}">
                <a16:creationId xmlns:a16="http://schemas.microsoft.com/office/drawing/2014/main" id="{8BF77DB3-CEC5-C86E-2EC1-A581E02D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5" name="Rectangle 1845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8" name="Picture 6" descr="Il voto della domenica">
            <a:extLst>
              <a:ext uri="{FF2B5EF4-FFF2-40B4-BE49-F238E27FC236}">
                <a16:creationId xmlns:a16="http://schemas.microsoft.com/office/drawing/2014/main" id="{FE70F9C4-D9BF-AC2C-C897-B17DFB23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539293"/>
            <a:ext cx="3252903" cy="37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7" name="Rectangle 1845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0" name="Picture 8" descr="Il Voto è un diritto VOTARE SI DEVE — Liberacittadinanza">
            <a:extLst>
              <a:ext uri="{FF2B5EF4-FFF2-40B4-BE49-F238E27FC236}">
                <a16:creationId xmlns:a16="http://schemas.microsoft.com/office/drawing/2014/main" id="{767E1D6F-3B8D-C2D0-583F-0853B33A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4507072"/>
            <a:ext cx="3252903" cy="9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5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Dall'astensionismo a Paola Cortellesi, la «polis» è al cinema - La Gazzetta  del Mezzogiorno">
            <a:extLst>
              <a:ext uri="{FF2B5EF4-FFF2-40B4-BE49-F238E27FC236}">
                <a16:creationId xmlns:a16="http://schemas.microsoft.com/office/drawing/2014/main" id="{F4C3755D-CD53-F5E5-6211-6B4775BC8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r="3005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B70EC1-7968-A59A-0DCC-1731CE47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Una difficile conquista…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885A5-76F4-6708-4FC0-D2F73A7A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«Le schede che ci arrivano a casa e che ci invitano con il nostro nome, cognome e paternità a compiere il nostro dovere di cittadine hanno un’autorità silenziosa e perentoria. Le rigiriamo tra le mani e ci sembrano più preziose delle tessere del pane. Le stringiamo come lettere d’amore […] Per la prima volta si domanda la nostra opinione. Così avessimo potuto esprimerla quando si trattava di pace e di guerra»</a:t>
            </a:r>
          </a:p>
          <a:p>
            <a:pPr marL="0" indent="0" algn="r">
              <a:buNone/>
            </a:pPr>
            <a:r>
              <a:rPr lang="it-IT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Anna Garofalo</a:t>
            </a:r>
          </a:p>
        </p:txBody>
      </p:sp>
    </p:spTree>
    <p:extLst>
      <p:ext uri="{BB962C8B-B14F-4D97-AF65-F5344CB8AC3E}">
        <p14:creationId xmlns:p14="http://schemas.microsoft.com/office/powerpoint/2010/main" val="232393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F73B36-B5A2-0045-4C4A-6D2DD278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Il ruolo delle iniziative digitali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97D35B-380A-2C76-1F9F-0CA92816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StavoltaVoto</a:t>
            </a: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è un’ iniziativa digitale promossa dal Parlamento europeo in occasione delle elezioni del 2019 per incoraggiare la partecipazione  al voto tra i cittadini europei.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Attraverso l'utilizzo di strumenti digitali innovativi come app mobili e piattaforme online, si forniscono informazioni chiare e accessibili sulle scadenze elettorali, sui candidati e le questioni in gioco.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L’iniziativa ha dimostrato di essere efficace nel coinvolgere i giovani.</a:t>
            </a:r>
          </a:p>
        </p:txBody>
      </p:sp>
      <p:pic>
        <p:nvPicPr>
          <p:cNvPr id="1027" name="Picture 3" descr="Parlamento europeo, cambierà la maggioranza dopo il voto di giugno? - 24+">
            <a:extLst>
              <a:ext uri="{FF2B5EF4-FFF2-40B4-BE49-F238E27FC236}">
                <a16:creationId xmlns:a16="http://schemas.microsoft.com/office/drawing/2014/main" id="{7682676D-7FE4-7208-A5F3-BB744986E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r="23862" b="-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E87B21B-DD2E-7D5E-56DB-2875CD4E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768485"/>
            <a:ext cx="10534650" cy="5433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fontAlgn="auto">
              <a:spcAft>
                <a:spcPts val="0"/>
              </a:spcAft>
              <a:tabLst/>
              <a:defRPr/>
            </a:pPr>
            <a:br>
              <a:rPr lang="en-US" kern="12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kern="12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kern="12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kern="12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kern="12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US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Elezioni</a:t>
            </a:r>
            <a:r>
              <a:rPr lang="en-US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2024: la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piattaforma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TogetherEU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FD0D37F-974F-3670-003D-E3550C322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696" y="2354239"/>
            <a:ext cx="10188607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D76E83-413E-ED5B-69C8-75B84247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Allargamento del corpo elettorale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D81133-1056-6BF6-DD64-01D258D4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L’Italia ha abbassato l’elettorato attivo per la Camera dei Deputati a 18 anni.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 giovani che hanno compiuto 16 anni possono votare per il Parlamento europeo in Austria, Belgio, Germania e Malta. In Grecia dal 2016 l’età per votare è stata abbassata a 17 anni. 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In tutti gli altri 18 Paesi dell’Unione europea l’età minima per votare è 18 anni.</a:t>
            </a:r>
          </a:p>
          <a:p>
            <a:pPr marL="0" indent="0">
              <a:buNone/>
            </a:pPr>
            <a:r>
              <a:rPr lang="it-IT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 Bruxelles si discute su come garantire la partecipazione tra i cittadini dell’UE che vivono all’estero, i gruppi svantaggiati e gli elettori delle zone rurali, che di solito hanno meno probabilità di votare.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40472E-4A34-DA2C-BACC-107BD02B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22090"/>
            <a:ext cx="4788505" cy="2681562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0BB9581-2E1D-405D-AC21-AD669748D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1" name="Segnaposto contenuto 10" descr="Immagine che contiene vestiti, persona, muro, interno&#10;&#10;Descrizione generata automaticamente">
            <a:extLst>
              <a:ext uri="{FF2B5EF4-FFF2-40B4-BE49-F238E27FC236}">
                <a16:creationId xmlns:a16="http://schemas.microsoft.com/office/drawing/2014/main" id="{F62BD052-1550-DF5E-6785-A310AC38E3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69" y="1864519"/>
            <a:ext cx="4151313" cy="3101975"/>
          </a:xfr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F31B716-BCD4-C96B-3EC0-186FC7CA68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60438" y="4660900"/>
            <a:ext cx="3101975" cy="830263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indent="0" algn="ctr">
              <a:buNone/>
            </a:pPr>
            <a:r>
              <a:rPr lang="it-IT" sz="1300" b="0" dirty="0">
                <a:solidFill>
                  <a:srgbClr val="FFFFFF"/>
                </a:solidFill>
                <a:latin typeface="Palatino Linotype" panose="02040502050505030304" pitchFamily="18" charset="0"/>
              </a:rPr>
              <a:t>Simulazione dei lavori del Parlamento europeo (Progetto promosso da ISGREC e Università di Siena)</a:t>
            </a:r>
          </a:p>
        </p:txBody>
      </p:sp>
      <p:pic>
        <p:nvPicPr>
          <p:cNvPr id="13" name="Segnaposto contenuto 12" descr="Immagine che contiene vestiti, albero di Natale, persona, natale&#10;&#10;Descrizione generata automaticamente">
            <a:extLst>
              <a:ext uri="{FF2B5EF4-FFF2-40B4-BE49-F238E27FC236}">
                <a16:creationId xmlns:a16="http://schemas.microsoft.com/office/drawing/2014/main" id="{FEEABD14-D823-04D3-5E7A-689A08B01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6956" y="1864519"/>
            <a:ext cx="4151313" cy="3101975"/>
          </a:xfr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74082FA-92BE-6966-A63D-3F2FBC79BB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11625" y="4660900"/>
            <a:ext cx="3101975" cy="830263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indent="0" algn="ctr">
              <a:buNone/>
            </a:pPr>
            <a:r>
              <a:rPr lang="it-IT" sz="1300" b="0" dirty="0">
                <a:solidFill>
                  <a:srgbClr val="FFFFFF"/>
                </a:solidFill>
                <a:latin typeface="Palatino Linotype" panose="02040502050505030304" pitchFamily="18" charset="0"/>
              </a:rPr>
              <a:t>Simulazione dei lavori dell’Assemblea generale ONU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CD7C8F-9C69-4522-6F6D-5DAD9833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5" y="740056"/>
            <a:ext cx="3605267" cy="512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Promuovere</a:t>
            </a:r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la </a:t>
            </a:r>
            <a:r>
              <a:rPr lang="en-US" sz="40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partecipazione</a:t>
            </a:r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40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giovanile</a:t>
            </a:r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:  </a:t>
            </a:r>
            <a:r>
              <a:rPr lang="en-US" sz="40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programmi</a:t>
            </a:r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di </a:t>
            </a:r>
            <a:r>
              <a:rPr lang="en-US" sz="40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voto</a:t>
            </a:r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40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simulato</a:t>
            </a:r>
            <a:endParaRPr lang="en-US" sz="4000" kern="12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4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6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98664E-46BC-7004-223B-3558B548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Educazione</a:t>
            </a:r>
            <a:r>
              <a:rPr lang="en-US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i="1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peer to peer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460654-7C49-537E-B4E3-D91694B8B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758" y="2207977"/>
            <a:ext cx="4872942" cy="40464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L’educazione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politica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e al senso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civico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passa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attraverso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l’interazione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fra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pari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Si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può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citare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l’esempio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di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progetti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quali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la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piattaforma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svizzera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easyvote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che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coinvolge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giovani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attivi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civicamente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per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convincere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coetanei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ad un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maggiore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interesse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nella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politica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e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nelle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istituzioni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generale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hlinkClick r:id="rId3"/>
              </a:rPr>
              <a:t>https://www.easyvote.ch/it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  <a:p>
            <a:pPr marL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easyvote.ch | Bern">
            <a:extLst>
              <a:ext uri="{FF2B5EF4-FFF2-40B4-BE49-F238E27FC236}">
                <a16:creationId xmlns:a16="http://schemas.microsoft.com/office/drawing/2014/main" id="{FD7BE7F8-1C9E-C3DE-F3A0-AAEF2B28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 b="2"/>
          <a:stretch/>
        </p:blipFill>
        <p:spPr bwMode="auto"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syvote presenta il suo nuovo opuscolo per il Grigioni italiano | ilbernina">
            <a:extLst>
              <a:ext uri="{FF2B5EF4-FFF2-40B4-BE49-F238E27FC236}">
                <a16:creationId xmlns:a16="http://schemas.microsoft.com/office/drawing/2014/main" id="{1F86F5BD-6D40-BCD0-D641-B17791F8F7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b="15594"/>
          <a:stretch/>
        </p:blipFill>
        <p:spPr bwMode="auto"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83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568DB9-BF94-7374-989D-E7460EC2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7410632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-US" sz="34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ollaborazione</a:t>
            </a:r>
            <a:r>
              <a:rPr lang="en-US" sz="34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con </a:t>
            </a:r>
            <a:r>
              <a:rPr lang="en-US" sz="34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organizzazioni</a:t>
            </a:r>
            <a:r>
              <a:rPr lang="en-US" sz="34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4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della</a:t>
            </a:r>
            <a:r>
              <a:rPr lang="en-US" sz="34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400" kern="1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società</a:t>
            </a:r>
            <a:r>
              <a:rPr lang="en-US" sz="34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civile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451994-F313-EF63-F5DE-5A7CE96C1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Palatino Linotype" panose="02040502050505030304" pitchFamily="18" charset="0"/>
              </a:rPr>
              <a:t>La collaborazione con organizzazioni della società civile è fondamentale per favorire l’acquisizione di senso civico da parte delle nuove generazioni.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Emergency Teramo">
            <a:extLst>
              <a:ext uri="{FF2B5EF4-FFF2-40B4-BE49-F238E27FC236}">
                <a16:creationId xmlns:a16="http://schemas.microsoft.com/office/drawing/2014/main" id="{336A05B5-BE56-0E0F-3557-40C4382F7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r="-3" b="10317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 allunga l'elenco delle Organizzazioni della Società Civile nella  Cooperazione – Info cooperazione">
            <a:extLst>
              <a:ext uri="{FF2B5EF4-FFF2-40B4-BE49-F238E27FC236}">
                <a16:creationId xmlns:a16="http://schemas.microsoft.com/office/drawing/2014/main" id="{31B09170-FB03-25BB-5C35-7ACD47D30F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r="28869" b="2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era. Associazioni, nomi e numeri contro le mafie - Fondazione Sistema  Toscana">
            <a:extLst>
              <a:ext uri="{FF2B5EF4-FFF2-40B4-BE49-F238E27FC236}">
                <a16:creationId xmlns:a16="http://schemas.microsoft.com/office/drawing/2014/main" id="{00442F3F-2B04-265B-4666-0B64E05D5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-2" b="15026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2CD4D-6466-02B5-CB3F-863CF00D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0077E2-D406-C748-44C0-086067E3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https://www.treccani.it/magazine/atlante/geopolitica/Le_ragioni_dell_astensionismo.html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https://www.pandorarivista.it/articoli/noi-pochi-noi-felici-pochi-la-democrazia-e-le-ragioni-dell-astensionismo/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https://lavoce.info/archives/98157/lastensionismo-ha-radici-economiche/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https://www.riformeistituzionali.gov.it/media/1427/ebook-libro-bianco_02_05_22.pdf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https://www.istat.it/it/files//2023/04/Bes-2022.pdf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21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781C6AE-C3C5-A992-9DE6-99594CA06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A07029-5AF4-689F-50A1-4D1E079C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…</a:t>
            </a:r>
            <a:r>
              <a:rPr lang="en-US" sz="4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perché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rinunciarvi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4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Freeform: Shape 104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8E8D2-D1A6-3503-F98D-23D6485B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Il voto come massima espressione della democrazia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F1EFCC-C954-6475-39C6-52362C79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550035"/>
            <a:ext cx="4958966" cy="3566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La Costituzione recita: </a:t>
            </a:r>
          </a:p>
          <a:p>
            <a:pPr marL="0" indent="0" algn="l">
              <a:buNone/>
            </a:pP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«Sono elettori tutti i cittadini, uomini e donne, che hanno raggiunto la maggiore età. </a:t>
            </a:r>
            <a:endParaRPr lang="it-IT" sz="24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l">
              <a:buNone/>
            </a:pP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Il voto è personale ed eguale, libero e segreto. Il suo esercizio è dovere civico (…)»</a:t>
            </a:r>
          </a:p>
          <a:p>
            <a:pPr marL="0" indent="0">
              <a:buNone/>
            </a:pPr>
            <a:endParaRPr lang="it-IT" sz="2000" dirty="0">
              <a:latin typeface="Palatino Linotype" panose="02040502050505030304" pitchFamily="18" charset="0"/>
            </a:endParaRPr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astensionismo at Mauro Biani [punto] it">
            <a:extLst>
              <a:ext uri="{FF2B5EF4-FFF2-40B4-BE49-F238E27FC236}">
                <a16:creationId xmlns:a16="http://schemas.microsoft.com/office/drawing/2014/main" id="{2AC6FBFF-6C8D-36D4-1EC6-45475E31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04" y="2033717"/>
            <a:ext cx="5188432" cy="382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3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6A06CC-DB98-8757-7C91-DEED41A4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8903433" cy="13308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Partecipo o non partecipo?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9557BE-AA92-3AC5-EF44-1E55E643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1818640"/>
            <a:ext cx="5723948" cy="4284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6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La forma più diffusa di partecipazione politica nelle democrazie contemporanee è votare. Ciononostante da molti anni nella maggior parte dei Paesi occidentali il tasso di astensionismo registra un aumento costante.</a:t>
            </a:r>
          </a:p>
          <a:p>
            <a:pPr marL="0" indent="0">
              <a:buNone/>
            </a:pPr>
            <a:endParaRPr lang="it-IT" sz="2600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sz="26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Come mostra una ricerca condotta da IDEA, a livello globale l’affluenza alle urne si è costantemente ridotta tra il 1945 e il 2015, con un’accelerazione della tendenza a partire dalla metà degli anni Ottanta, soprattutto in Europa e Oceania</a:t>
            </a:r>
            <a:r>
              <a:rPr lang="it-IT" sz="31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it-IT" sz="2000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  <a:latin typeface="Crimson Pro Regular"/>
            </a:endParaRPr>
          </a:p>
          <a:p>
            <a:pPr marL="0" indent="0">
              <a:buNone/>
            </a:pPr>
            <a:endParaRPr lang="it-IT" sz="2000" b="0" i="0" dirty="0">
              <a:solidFill>
                <a:srgbClr val="000000"/>
              </a:solidFill>
              <a:effectLst/>
              <a:latin typeface="Crimson Pro Regular"/>
            </a:endParaRPr>
          </a:p>
          <a:p>
            <a:pPr marL="0" indent="0">
              <a:buNone/>
            </a:pPr>
            <a:endParaRPr lang="it-IT" sz="2000" b="0" i="0" dirty="0">
              <a:effectLst/>
              <a:latin typeface="Avenir"/>
            </a:endParaRPr>
          </a:p>
          <a:p>
            <a:pPr marL="0" indent="0">
              <a:buNone/>
            </a:pPr>
            <a:endParaRPr lang="it-IT" sz="2000" dirty="0">
              <a:latin typeface="Avenir"/>
            </a:endParaRPr>
          </a:p>
          <a:p>
            <a:pPr marL="0" indent="0">
              <a:buNone/>
            </a:pPr>
            <a:endParaRPr lang="it-IT" sz="2000" b="0" i="0" dirty="0">
              <a:effectLst/>
              <a:latin typeface="Avenir"/>
            </a:endParaRPr>
          </a:p>
          <a:p>
            <a:pPr marL="0" indent="0">
              <a:buNone/>
            </a:pPr>
            <a:endParaRPr lang="it-IT" sz="2000" b="0" i="0" dirty="0">
              <a:effectLst/>
              <a:latin typeface="Avenir"/>
            </a:endParaRPr>
          </a:p>
          <a:p>
            <a:pPr marL="0" indent="0">
              <a:buNone/>
            </a:pPr>
            <a:endParaRPr lang="it-IT" sz="2000" dirty="0">
              <a:latin typeface="Avenir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La rivista il Mulino: Referendum, quorum e astensione">
            <a:extLst>
              <a:ext uri="{FF2B5EF4-FFF2-40B4-BE49-F238E27FC236}">
                <a16:creationId xmlns:a16="http://schemas.microsoft.com/office/drawing/2014/main" id="{1E2042B8-C833-1F5A-643D-81298A6ED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r="11528"/>
          <a:stretch/>
        </p:blipFill>
        <p:spPr bwMode="auto">
          <a:xfrm>
            <a:off x="7016376" y="2183362"/>
            <a:ext cx="4357896" cy="37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6" name="Rectangle 923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8" name="Freeform: Shape 923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2A4D5A-869E-4F9A-39E1-98B3D85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Una tendenza che sembra inarrestabile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F96D8-8E1B-3F4C-9DB5-72BF674C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L’Italia non fa eccezione.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La partecipazione elettorale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è rimasta molto alta </a:t>
            </a:r>
            <a:r>
              <a:rPr lang="it-IT" sz="200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(intorno al 90%)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fino agli anni Ottanta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, per poi diminuire gradualmente e raggiungere il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livello più basso durante le elezioni politiche del 2022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, quando si è recato alle urne meno dei due terzi (il 63,85%) degli aventi diritto.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La partecipazione alle elezioni regionali di Lombardia e Lazio (2023) è stata inferiore al 40%. Di poco superiore al 50% quella alle elezioni regionali del 2024 di Sardegna e Abruzzo.</a:t>
            </a:r>
            <a:endParaRPr lang="it-IT" sz="2000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F5538D-0F45-60B3-FD53-2FDAF704D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17" y="2307515"/>
            <a:ext cx="4654165" cy="4550485"/>
          </a:xfrm>
          <a:prstGeom prst="rect">
            <a:avLst/>
          </a:prstGeom>
        </p:spPr>
      </p:pic>
      <p:sp>
        <p:nvSpPr>
          <p:cNvPr id="9240" name="Freeform: Shape 923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AutoShape 8" descr="L'affluenza al voto in Italia crolla al minimo storico, 63,9%">
            <a:extLst>
              <a:ext uri="{FF2B5EF4-FFF2-40B4-BE49-F238E27FC236}">
                <a16:creationId xmlns:a16="http://schemas.microsoft.com/office/drawing/2014/main" id="{9FDEE5A1-8735-41FA-8F74-3C81E7946A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" name="AutoShape 10" descr="L'affluenza al voto in Italia crolla al minimo storico, 63,9%">
            <a:extLst>
              <a:ext uri="{FF2B5EF4-FFF2-40B4-BE49-F238E27FC236}">
                <a16:creationId xmlns:a16="http://schemas.microsoft.com/office/drawing/2014/main" id="{F17F0721-E64F-1BBA-595A-B6D26B0D5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953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1230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6" name="Freeform: Shape 1230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4EDABF-54D3-E2D8-902E-D802341B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Possibili cause: i fattori sociodemografici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A85C9A-71FF-97F8-8234-FCCCA895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Variabili quali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reddito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e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istruzione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sarebbero decisive nel determinare le condizioni che spingono una persona a recarsi o meno alle urne. </a:t>
            </a:r>
          </a:p>
          <a:p>
            <a:pPr marL="0" indent="0">
              <a:buNone/>
            </a:pP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Il livello di benessere attuale e prospettico è alla base della partecipazione.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S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olo chi non ha gravi problemi economici 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e chi, pur avendoli, </a:t>
            </a:r>
            <a:r>
              <a:rPr lang="it-IT" sz="2000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crede nella capacità della politica di dare risposte efficaci </a:t>
            </a:r>
            <a:r>
              <a:rPr lang="it-IT" sz="20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alle proprie difficoltà, </a:t>
            </a: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f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inisce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 per partecipare col proprio voto alla vita democratica</a:t>
            </a:r>
            <a:r>
              <a:rPr lang="it-IT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it-IT" sz="2000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2000" b="0" i="0" dirty="0"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2308" name="Freeform: Shape 1230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4" name="Picture 6" descr="Elezioni 2022, cresce l'astensione: il rischio di una democrazia senza  demos- Corriere.it">
            <a:extLst>
              <a:ext uri="{FF2B5EF4-FFF2-40B4-BE49-F238E27FC236}">
                <a16:creationId xmlns:a16="http://schemas.microsoft.com/office/drawing/2014/main" id="{D5DC9386-31B0-2DA6-0659-B9B302BE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1" y="2005956"/>
            <a:ext cx="5688247" cy="368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4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5" name="Rectangle 821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BCA324-32B8-3831-532E-3AA1AF3A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Povertà, giovani e non voto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6EE0C0-2EA4-30BC-D81F-25FF82F3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625"/>
            <a:ext cx="5460999" cy="4479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In Italia la povertà </a:t>
            </a:r>
            <a:r>
              <a:rPr lang="it-IT" sz="32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colpisce in misura più che doppia i giovani rispetto agli anziani generando due fattori di grave disagio sociale: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l’abbandono scolastico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la disoccupazione (NEET, Not in </a:t>
            </a:r>
            <a:r>
              <a:rPr lang="it-IT" sz="3200" b="0" i="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employment</a:t>
            </a:r>
            <a:r>
              <a:rPr lang="it-IT" sz="32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it-IT" sz="3200" b="0" i="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education</a:t>
            </a:r>
            <a:r>
              <a:rPr lang="it-IT" sz="32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 or training)</a:t>
            </a:r>
          </a:p>
          <a:p>
            <a:pPr marL="0" indent="0">
              <a:buNone/>
            </a:pPr>
            <a:endParaRPr lang="it-IT" sz="3200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3200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sz="32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Ecco perché le politiche educative ed economiche per i giovani rappresentano la chiave fondamentale per ridare vigore a un sistema politico-sociale avviato su una pericolosa deriva che sta togliendo il “demos” alla democrazia.</a:t>
            </a:r>
          </a:p>
          <a:p>
            <a:pPr marL="0" indent="0">
              <a:buNone/>
            </a:pPr>
            <a:endParaRPr lang="it-IT" sz="26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it-IT" sz="1600" b="1" dirty="0">
              <a:latin typeface="SolferinoText-Regular"/>
            </a:endParaRPr>
          </a:p>
          <a:p>
            <a:pPr marL="0" indent="0">
              <a:buNone/>
            </a:pPr>
            <a:r>
              <a:rPr lang="it-IT" sz="1600" b="0" i="0" dirty="0">
                <a:effectLst/>
                <a:latin typeface="SolferinoText-Regular"/>
              </a:rPr>
              <a:t> </a:t>
            </a:r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8196" name="Picture 4" descr="Recovery Fund, «Ai giovani il 10% dei fondi europei»: la protesta social  per chiedere più investimenti sugli under 35 - Open">
            <a:extLst>
              <a:ext uri="{FF2B5EF4-FFF2-40B4-BE49-F238E27FC236}">
                <a16:creationId xmlns:a16="http://schemas.microsoft.com/office/drawing/2014/main" id="{05A23845-B1C0-D185-91D3-2F4A9D5BA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r="15829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4B0242-C992-C029-FF98-4141C6C6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Possibili cause: i fattori motivazionali e la </a:t>
            </a:r>
            <a:r>
              <a:rPr lang="it-IT" sz="40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political</a:t>
            </a:r>
            <a:r>
              <a:rPr lang="it-IT" sz="4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40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powerless</a:t>
            </a:r>
            <a:endParaRPr lang="it-IT" sz="4000" dirty="0">
              <a:solidFill>
                <a:schemeClr val="tx2">
                  <a:lumMod val="90000"/>
                  <a:lumOff val="1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B31B7-971F-AC65-82EB-E0B213FBE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09345"/>
            <a:ext cx="5252462" cy="4367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L</a:t>
            </a: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a forte somiglianza tra proposte e idee dei vari candidati e delle diversi coalizioni </a:t>
            </a:r>
            <a:r>
              <a:rPr lang="it-IT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accentua la </a:t>
            </a: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sensazione che “nulla cambi davvero”, indipendentemente da quale formazione politica sia al governo.</a:t>
            </a:r>
          </a:p>
          <a:p>
            <a:pPr marL="0" indent="0">
              <a:buNone/>
            </a:pPr>
            <a:r>
              <a:rPr lang="it-IT" sz="2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alatino Linotype" panose="02040502050505030304" pitchFamily="18" charset="0"/>
              </a:rPr>
              <a:t>Si tratta in sostanza di una più o meno percepita incapacità di agire, di contare, di essere in grado di influenzare il corso degli eventi.</a:t>
            </a:r>
          </a:p>
          <a:p>
            <a:pPr marL="0" indent="0">
              <a:buNone/>
            </a:pPr>
            <a:endParaRPr lang="it-IT" sz="24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it-IT" sz="1700" dirty="0"/>
          </a:p>
        </p:txBody>
      </p:sp>
      <p:pic>
        <p:nvPicPr>
          <p:cNvPr id="7170" name="Picture 2" descr="Lamenta María Marván la apatía política que caracteriza a millennials –  Amedi">
            <a:extLst>
              <a:ext uri="{FF2B5EF4-FFF2-40B4-BE49-F238E27FC236}">
                <a16:creationId xmlns:a16="http://schemas.microsoft.com/office/drawing/2014/main" id="{E5EAB371-1B4A-7F3A-DEEC-DDB486A1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-1" b="-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61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</TotalTime>
  <Words>1369</Words>
  <Application>Microsoft Office PowerPoint</Application>
  <PresentationFormat>Widescreen</PresentationFormat>
  <Paragraphs>98</Paragraphs>
  <Slides>26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Aptos</vt:lpstr>
      <vt:lpstr>Aptos Display</vt:lpstr>
      <vt:lpstr>Arial</vt:lpstr>
      <vt:lpstr>Avenir</vt:lpstr>
      <vt:lpstr>Calibri</vt:lpstr>
      <vt:lpstr>Crimson Pro Regular</vt:lpstr>
      <vt:lpstr>Open Sans</vt:lpstr>
      <vt:lpstr>Palatino Linotype</vt:lpstr>
      <vt:lpstr>SolferinoText-Regular</vt:lpstr>
      <vt:lpstr>Wingdings</vt:lpstr>
      <vt:lpstr>Tema di Office</vt:lpstr>
      <vt:lpstr>Questa volta vado a votare!</vt:lpstr>
      <vt:lpstr>Una difficile conquista…</vt:lpstr>
      <vt:lpstr>…perché rinunciarvi?</vt:lpstr>
      <vt:lpstr>Il voto come massima espressione della democrazia</vt:lpstr>
      <vt:lpstr>Partecipo o non partecipo?</vt:lpstr>
      <vt:lpstr>Una tendenza che sembra inarrestabile</vt:lpstr>
      <vt:lpstr>Possibili cause: i fattori sociodemografici</vt:lpstr>
      <vt:lpstr>Povertà, giovani e non voto</vt:lpstr>
      <vt:lpstr>Possibili cause: i fattori motivazionali e la political powerless</vt:lpstr>
      <vt:lpstr>Presentazione standard di PowerPoint</vt:lpstr>
      <vt:lpstr>La sfiducia nei partiti e nei corpi intermedi</vt:lpstr>
      <vt:lpstr>L’effetto Tangentopoli</vt:lpstr>
      <vt:lpstr>Largo ai….</vt:lpstr>
      <vt:lpstr>Possibili cause: i fattori psicologici</vt:lpstr>
      <vt:lpstr>Possibili cause: i fattori contingenti</vt:lpstr>
      <vt:lpstr>Elezioni 2024, In Italia il primo partito è quello degli indecisi </vt:lpstr>
      <vt:lpstr>Possibili cause: i fattori strutturali</vt:lpstr>
      <vt:lpstr>Come invertire questa tendenza?</vt:lpstr>
      <vt:lpstr>Presentazione standard di PowerPoint</vt:lpstr>
      <vt:lpstr>Il ruolo delle iniziative digitali</vt:lpstr>
      <vt:lpstr>     Elezioni 2024: la piattaforma TogetherEU </vt:lpstr>
      <vt:lpstr>Allargamento del corpo elettorale</vt:lpstr>
      <vt:lpstr>Promuovere la partecipazione giovanile:  programmi di voto simulato</vt:lpstr>
      <vt:lpstr>Educazione peer to peer</vt:lpstr>
      <vt:lpstr>Collaborazione con organizzazioni della società civile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Righelli</dc:creator>
  <cp:lastModifiedBy>Monica Righelli</cp:lastModifiedBy>
  <cp:revision>14</cp:revision>
  <dcterms:created xsi:type="dcterms:W3CDTF">2024-03-12T16:01:06Z</dcterms:created>
  <dcterms:modified xsi:type="dcterms:W3CDTF">2024-04-09T17:58:32Z</dcterms:modified>
</cp:coreProperties>
</file>